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483" r:id="rId2"/>
    <p:sldId id="485" r:id="rId3"/>
    <p:sldId id="484" r:id="rId4"/>
    <p:sldId id="374" r:id="rId5"/>
    <p:sldId id="373" r:id="rId6"/>
    <p:sldId id="486" r:id="rId7"/>
    <p:sldId id="331" r:id="rId8"/>
    <p:sldId id="366" r:id="rId9"/>
    <p:sldId id="277" r:id="rId10"/>
    <p:sldId id="376" r:id="rId11"/>
    <p:sldId id="375" r:id="rId12"/>
    <p:sldId id="275" r:id="rId13"/>
    <p:sldId id="377" r:id="rId14"/>
    <p:sldId id="281" r:id="rId15"/>
    <p:sldId id="378" r:id="rId16"/>
    <p:sldId id="278" r:id="rId17"/>
    <p:sldId id="287" r:id="rId18"/>
    <p:sldId id="289" r:id="rId19"/>
    <p:sldId id="290" r:id="rId20"/>
    <p:sldId id="379" r:id="rId21"/>
    <p:sldId id="487" r:id="rId22"/>
    <p:sldId id="488" r:id="rId23"/>
    <p:sldId id="490" r:id="rId24"/>
    <p:sldId id="489" r:id="rId25"/>
    <p:sldId id="491" r:id="rId26"/>
    <p:sldId id="492" r:id="rId27"/>
    <p:sldId id="493" r:id="rId28"/>
    <p:sldId id="494" r:id="rId29"/>
    <p:sldId id="495" r:id="rId30"/>
    <p:sldId id="496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Smith" initials="RS" lastIdx="1" clrIdx="0">
    <p:extLst>
      <p:ext uri="{19B8F6BF-5375-455C-9EA6-DF929625EA0E}">
        <p15:presenceInfo xmlns:p15="http://schemas.microsoft.com/office/powerpoint/2012/main" userId="5b6cddbcfcb1eb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CC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5" autoAdjust="0"/>
    <p:restoredTop sz="76559" autoAdjust="0"/>
  </p:normalViewPr>
  <p:slideViewPr>
    <p:cSldViewPr>
      <p:cViewPr varScale="1">
        <p:scale>
          <a:sx n="130" d="100"/>
          <a:sy n="130" d="100"/>
        </p:scale>
        <p:origin x="8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92F06-48AE-43BD-A7CA-34C4931525D1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24EF8-F714-455C-84DB-A6F22B8F9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8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7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1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C2610-9E6D-4AD4-B60C-92ED65B7AB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1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0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6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6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5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6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735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39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6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24EF8-F714-455C-84DB-A6F22B8F98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96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6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24EF8-F714-455C-84DB-A6F22B8F98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DC70-ADF4-4CD0-9082-7C73659E7FE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5610-5F02-4AE1-BC35-2BEED157A02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D2AB-028D-45AA-94BB-7942CC8E2EF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F623-7C08-47EA-BDF2-6C465DD62B0D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B17F-C572-4CB0-895B-0617648CE46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90-D28F-4599-8F20-161D62C4F413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D2E1-5B55-4B60-9F0A-D105F1CBD11C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78F8-354A-4921-92D4-A591DCDB315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C10A-C85A-4B03-B15D-B30E1210FBD1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91C8-FBFF-4EAD-AEBC-059AF0824046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5AD6-5280-4E7A-9245-48825472ED99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DA0C-7301-43B6-B76F-3B3C1741D84B}" type="datetime1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4493-AC3B-410B-BF08-4C1E37F6A2A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rainrat/14173919916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-limu.org/topic/view/?t=38&amp;c=7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mailto:vseaman@incog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95" r="-1" b="23014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892040"/>
            <a:ext cx="8661654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1157" y="5093208"/>
            <a:ext cx="571804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5938" indent="-515938" algn="l">
              <a:lnSpc>
                <a:spcPct val="90000"/>
              </a:lnSpc>
              <a:buFont typeface="+mj-lt"/>
              <a:buAutoNum type="arabicPeriod" startAt="5"/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MCM-3 Monitoring: DWFS and IDDE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" y="5093208"/>
            <a:ext cx="2665089" cy="12618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Presented by INCOG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Nienhuis Park</a:t>
            </a:r>
          </a:p>
          <a:p>
            <a:pPr algn="r">
              <a:lnSpc>
                <a:spcPct val="90000"/>
              </a:lnSpc>
            </a:pPr>
            <a:r>
              <a:rPr lang="en-US" sz="2200" dirty="0">
                <a:solidFill>
                  <a:schemeClr val="bg2"/>
                </a:solidFill>
              </a:rPr>
              <a:t>May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2922C84-67E7-46B4-B663-6AEDDFDB0F7F}"/>
              </a:ext>
            </a:extLst>
          </p:cNvPr>
          <p:cNvSpPr txBox="1">
            <a:spLocks/>
          </p:cNvSpPr>
          <p:nvPr/>
        </p:nvSpPr>
        <p:spPr>
          <a:xfrm>
            <a:off x="1140335" y="1066800"/>
            <a:ext cx="6861043" cy="2418588"/>
          </a:xfrm>
          <a:prstGeom prst="rect">
            <a:avLst/>
          </a:prstGeom>
          <a:solidFill>
            <a:srgbClr val="413F33">
              <a:alpha val="4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GCSA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OKR04 MCM-3 and Part IV Sampling and Field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955" y="465612"/>
            <a:ext cx="3332126" cy="1276839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Defining            Dry Weather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737" y="2080714"/>
            <a:ext cx="4210303" cy="439628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OKR04 does not define “dry weather” = flexibility.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E.g., after 72 hours with less than 0.10 inches of rain.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Or, 48 to 72 hours after rainfall events having runoff.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/>
              <a:t>Rainfall patterns are often spotty within an MS4.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 dirty="0"/>
              <a:t>Expect parts of your MS4 to have heavy runoff, but not all.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GP1122 Owasso, OK 4-16-08">
            <a:extLst>
              <a:ext uri="{FF2B5EF4-FFF2-40B4-BE49-F238E27FC236}">
                <a16:creationId xmlns:a16="http://schemas.microsoft.com/office/drawing/2014/main" id="{3964752A-F270-493F-858B-086ED7F64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9735" r="-3" b="-3"/>
          <a:stretch/>
        </p:blipFill>
        <p:spPr bwMode="auto">
          <a:xfrm>
            <a:off x="5061858" y="573679"/>
            <a:ext cx="3827405" cy="553039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62065" y="6188075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scharges 4 from pond into Bird Creek, downstream of 66 st">
            <a:extLst>
              <a:ext uri="{FF2B5EF4-FFF2-40B4-BE49-F238E27FC236}">
                <a16:creationId xmlns:a16="http://schemas.microsoft.com/office/drawing/2014/main" id="{86EB8C6C-1DCE-4A1E-AA2C-502D6052E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</a:blip>
          <a:srcRect b="5063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286000"/>
            <a:ext cx="2484873" cy="228600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Defining “Outfalls”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6533" y="182561"/>
            <a:ext cx="5125055" cy="5945189"/>
          </a:xfrm>
          <a:solidFill>
            <a:schemeClr val="bg1">
              <a:lumMod val="75000"/>
              <a:lumOff val="25000"/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OKR04 does not define “outfall”.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Stormwater Guidance nationally uses term loosely:</a:t>
            </a:r>
          </a:p>
          <a:p>
            <a:pPr marL="628650" lvl="1">
              <a:lnSpc>
                <a:spcPct val="90000"/>
              </a:lnSpc>
              <a:spcAft>
                <a:spcPts val="1200"/>
              </a:spcAft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MS4 discharge points, and</a:t>
            </a:r>
          </a:p>
          <a:p>
            <a:pPr marL="628650" lvl="1">
              <a:lnSpc>
                <a:spcPct val="90000"/>
              </a:lnSpc>
              <a:spcAft>
                <a:spcPts val="1200"/>
              </a:spcAft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Illicit discharge points.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OKR04 cites “outfall” only 4 times:</a:t>
            </a:r>
          </a:p>
          <a:p>
            <a:pPr marL="628650" lvl="1">
              <a:lnSpc>
                <a:spcPct val="90000"/>
              </a:lnSpc>
              <a:spcAft>
                <a:spcPts val="1200"/>
              </a:spcAft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citations associated with DWFS (in Table V-4 DWFS frequencies)</a:t>
            </a:r>
          </a:p>
          <a:p>
            <a:pPr marL="628650" lvl="1">
              <a:lnSpc>
                <a:spcPct val="90000"/>
              </a:lnSpc>
              <a:spcAft>
                <a:spcPts val="1200"/>
              </a:spcAft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 citations associated with maps (outfall locations and receiving streams of outfall discharges).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</a:rPr>
              <a:t>DEQ has always allowed local flexibility.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175048" y="6310313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9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5124"/>
            <a:ext cx="3870903" cy="1235077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Proper Number of DWFS Outfalls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645" y="1828800"/>
            <a:ext cx="4336104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No OKR04 minimum requirement.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Most MS4 areas are 15 – 25 square miles in size.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Phase I sets DWFS limit of 500 outfalls.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Tulsa is ~200 sq. mi. so 20 sq. mi. = 50.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Lately, DEQ said a MS4 having 8 was too few.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INCOG has always recommended 25 – 50 for average MS4 size.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/>
              <a:t>Prepare to change them frequently.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822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DCB0485-797E-4BE8-A8A3-8434FA80E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71" r="3" b="16996"/>
          <a:stretch/>
        </p:blipFill>
        <p:spPr>
          <a:xfrm>
            <a:off x="5418513" y="381000"/>
            <a:ext cx="3115887" cy="25113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48600" y="6096024"/>
            <a:ext cx="548640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6" name="Picture 5" descr="Water_pollution">
            <a:extLst>
              <a:ext uri="{FF2B5EF4-FFF2-40B4-BE49-F238E27FC236}">
                <a16:creationId xmlns:a16="http://schemas.microsoft.com/office/drawing/2014/main" id="{6D417443-13AB-457D-8F62-B504B0DA6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822" r="-2" b="4449"/>
          <a:stretch/>
        </p:blipFill>
        <p:spPr bwMode="auto">
          <a:xfrm>
            <a:off x="5418513" y="3276600"/>
            <a:ext cx="3115887" cy="251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988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993997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/>
              <a:t>Selecting DWFS Outfalls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50720"/>
            <a:ext cx="5602986" cy="4373880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OKR04 has no criteria for selecting DWFS outfalls.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Rely on field observations, not office maps.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Select DWFS sites with no flow in dry conditions.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Ease of access, safety and private property permissions.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Diversify land uses and potential I.D. sources.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Prioritize 303(d) and TMDL watersheds and waterbodies.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000" dirty="0"/>
              <a:t>Spread sites over entire MS4 with focus on priority areas.</a:t>
            </a:r>
          </a:p>
        </p:txBody>
      </p:sp>
      <p:pic>
        <p:nvPicPr>
          <p:cNvPr id="7" name="Picture 2" descr="F:\Vernon\My Pictures\Seasons\Summer\2011-05-19 Rain in Tulsa\IMGP9474 Rain in Tulsa, 5-20-11.JPG">
            <a:extLst>
              <a:ext uri="{FF2B5EF4-FFF2-40B4-BE49-F238E27FC236}">
                <a16:creationId xmlns:a16="http://schemas.microsoft.com/office/drawing/2014/main" id="{BDC67F75-2924-47F7-B163-8EBF46B0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441" r="34443"/>
          <a:stretch/>
        </p:blipFill>
        <p:spPr bwMode="auto">
          <a:xfrm>
            <a:off x="5943599" y="1981200"/>
            <a:ext cx="2768941" cy="400202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457950" y="6188075"/>
            <a:ext cx="2057400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A2D6804-830D-471E-AE8B-0413E06AEFE6}" type="slidenum">
              <a:rPr lang="en-US" sz="2000"/>
              <a:pPr algn="r">
                <a:spcAft>
                  <a:spcPts val="600"/>
                </a:spcAft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09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US" sz="4700" dirty="0"/>
              <a:t>Site Location Records</a:t>
            </a:r>
          </a:p>
        </p:txBody>
      </p:sp>
      <p:pic>
        <p:nvPicPr>
          <p:cNvPr id="8" name="Picture 5" descr="IMGP2038"/>
          <p:cNvPicPr>
            <a:picLocks noChangeAspect="1" noChangeArrowheads="1"/>
          </p:cNvPicPr>
          <p:nvPr/>
        </p:nvPicPr>
        <p:blipFill rotWithShape="1">
          <a:blip r:embed="rId3" cstate="print"/>
          <a:srcRect t="25629" r="3" b="3"/>
          <a:stretch/>
        </p:blipFill>
        <p:spPr bwMode="auto">
          <a:xfrm>
            <a:off x="586661" y="644256"/>
            <a:ext cx="2537539" cy="3511011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31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463186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IMGP2034"/>
          <p:cNvPicPr>
            <a:picLocks noChangeAspect="1" noChangeArrowheads="1"/>
          </p:cNvPicPr>
          <p:nvPr/>
        </p:nvPicPr>
        <p:blipFill rotWithShape="1">
          <a:blip r:embed="rId4" cstate="print"/>
          <a:srcRect l="8150" r="26762" b="-2"/>
          <a:stretch/>
        </p:blipFill>
        <p:spPr bwMode="auto">
          <a:xfrm>
            <a:off x="20" y="4267200"/>
            <a:ext cx="303829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2764536"/>
            <a:ext cx="5410200" cy="3483864"/>
          </a:xfrm>
        </p:spPr>
        <p:txBody>
          <a:bodyPr>
            <a:noAutofit/>
          </a:bodyPr>
          <a:lstStyle/>
          <a:p>
            <a:pPr marL="8001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900" dirty="0"/>
              <a:t>Record sites on a map and assign a Site Number.</a:t>
            </a:r>
          </a:p>
          <a:p>
            <a:pPr marL="8001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900" dirty="0"/>
              <a:t>Take pictures of each site (initially and when there are changes).  </a:t>
            </a:r>
          </a:p>
          <a:p>
            <a:pPr marL="8001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900" dirty="0"/>
              <a:t>Obtain site map position “lat-long” coordinates (either by field GPS unit or from a GIS map).</a:t>
            </a:r>
          </a:p>
          <a:p>
            <a:pPr marL="8001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900" dirty="0"/>
              <a:t>Obtain aerial photos of each site and surrounding land uses (paper or GIS).</a:t>
            </a:r>
          </a:p>
          <a:p>
            <a:pPr marL="80010" lvl="1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900" dirty="0"/>
              <a:t>Make field distance measurements (tape measure, pacing or a visual estimate).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477000" y="6190488"/>
            <a:ext cx="2057400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A2D6804-830D-471E-AE8B-0413E06AEFE6}" type="slidenum">
              <a:rPr lang="en-US" sz="2000"/>
              <a:pPr algn="r">
                <a:spcAft>
                  <a:spcPts val="600"/>
                </a:spcAft>
              </a:pPr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26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5" y="381001"/>
            <a:ext cx="4190995" cy="914399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When To Go 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5" y="1524000"/>
            <a:ext cx="4419592" cy="5102310"/>
          </a:xfrm>
        </p:spPr>
        <p:txBody>
          <a:bodyPr anchor="t">
            <a:normAutofit/>
          </a:bodyPr>
          <a:lstStyle/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DWFS can be done in any season.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Normal business hours and workdays.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Plan for 6-10 sites per day at most.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Make time for prep, travel, making observations, paperwork.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Can do a portion of sites each season. 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Consider safety factors (temperature extremes, thick weeds, etc.)</a:t>
            </a:r>
          </a:p>
          <a:p>
            <a:pPr marL="91440" indent="0">
              <a:spcBef>
                <a:spcPts val="1800"/>
              </a:spcBef>
              <a:buNone/>
            </a:pPr>
            <a:r>
              <a:rPr lang="en-US" sz="2100" dirty="0"/>
              <a:t>Follow Table V-4 as a guide for the minimum DWFS frequency.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GP1433 Owasso, OK residential outfall 5-16-08">
            <a:extLst>
              <a:ext uri="{FF2B5EF4-FFF2-40B4-BE49-F238E27FC236}">
                <a16:creationId xmlns:a16="http://schemas.microsoft.com/office/drawing/2014/main" id="{C9834B2B-49E5-4A4B-8283-052424C1B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4384" r="15348" b="-3"/>
          <a:stretch/>
        </p:blipFill>
        <p:spPr bwMode="auto">
          <a:xfrm>
            <a:off x="5061858" y="573679"/>
            <a:ext cx="3827405" cy="553039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48600" y="6261186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U:\My Pictures\Ponds\Nottingham Estates, Owasso, 7-27-18\P7270084.JPG"/>
          <p:cNvPicPr>
            <a:picLocks noChangeAspect="1" noChangeArrowheads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2499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972" y="2304727"/>
            <a:ext cx="2732522" cy="22860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Play Detective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19" y="533399"/>
            <a:ext cx="5257753" cy="5317103"/>
          </a:xfrm>
          <a:solidFill>
            <a:schemeClr val="bg1">
              <a:lumMod val="75000"/>
              <a:lumOff val="25000"/>
              <a:alpha val="63000"/>
            </a:schemeClr>
          </a:solidFill>
        </p:spPr>
        <p:txBody>
          <a:bodyPr anchor="ctr">
            <a:normAutofit/>
          </a:bodyPr>
          <a:lstStyle/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Possible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bacteria sources</a:t>
            </a:r>
            <a:r>
              <a:rPr lang="en-US" sz="2200" dirty="0">
                <a:solidFill>
                  <a:srgbClr val="FFFFFF"/>
                </a:solidFill>
              </a:rPr>
              <a:t>: Birds nearby?  Confined animals?  Septic systems?  Sanitary sewer overflows or leaking pipes?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 Is the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turbidity</a:t>
            </a:r>
            <a:r>
              <a:rPr lang="en-US" sz="2200" dirty="0">
                <a:solidFill>
                  <a:srgbClr val="FFFFFF"/>
                </a:solidFill>
              </a:rPr>
              <a:t> coming from a nearby construction site?  A parking lot or road?  An industrial discharge?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 Are algal “blooms” being caused by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nutrient</a:t>
            </a:r>
            <a:r>
              <a:rPr lang="en-US" sz="2200" dirty="0">
                <a:solidFill>
                  <a:srgbClr val="FFFFFF"/>
                </a:solidFill>
              </a:rPr>
              <a:t> chemical discharges, residential over-fertilization or wildlife?</a:t>
            </a:r>
          </a:p>
          <a:p>
            <a:pPr marL="9144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Is the dead vegetation caused from a </a:t>
            </a:r>
            <a:r>
              <a:rPr lang="en-US" sz="2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toxic</a:t>
            </a:r>
            <a:r>
              <a:rPr lang="en-US" sz="2200" dirty="0">
                <a:solidFill>
                  <a:srgbClr val="FFFFFF"/>
                </a:solidFill>
              </a:rPr>
              <a:t> discharge?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01000" y="6171689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5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A33EC-B125-4C6E-9CD8-EB797FA55BAE}"/>
              </a:ext>
            </a:extLst>
          </p:cNvPr>
          <p:cNvPicPr/>
          <p:nvPr/>
        </p:nvPicPr>
        <p:blipFill rotWithShape="1">
          <a:blip r:embed="rId3" cstate="print">
            <a:alphaModFix amt="35000"/>
          </a:blip>
          <a:srcRect r="16667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3" y="1065862"/>
            <a:ext cx="3352796" cy="4726276"/>
          </a:xfrm>
        </p:spPr>
        <p:txBody>
          <a:bodyPr>
            <a:normAutofit/>
          </a:bodyPr>
          <a:lstStyle/>
          <a:p>
            <a:pPr algn="r"/>
            <a:r>
              <a:rPr lang="en-US" sz="4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Existing Water Chemistry Data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5" y="457200"/>
            <a:ext cx="5333991" cy="5562600"/>
          </a:xfrm>
          <a:solidFill>
            <a:schemeClr val="accent2">
              <a:lumMod val="75000"/>
              <a:alpha val="32000"/>
            </a:schemeClr>
          </a:solidFill>
        </p:spPr>
        <p:txBody>
          <a:bodyPr anchor="ctr">
            <a:normAutofit/>
          </a:bodyPr>
          <a:lstStyle/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Sources of existing water chemistry data: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past MS4 testing.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From state agencies (INCOG, DEQ, Blue Thumb, OWRB, etc.).</a:t>
            </a:r>
          </a:p>
          <a:p>
            <a:pPr marL="628650"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Nearby water plants and wastewater plants.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Use this data to determine what is typical for surface waters in your MS4, for runoff flow discharges, and for wastewater effluent in your area.</a:t>
            </a:r>
          </a:p>
          <a:p>
            <a:pPr marL="9144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dirty="0">
                <a:solidFill>
                  <a:srgbClr val="FFFFFF"/>
                </a:solidFill>
              </a:rPr>
              <a:t>Baseline data allows comparisons with future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077200" y="6218237"/>
            <a:ext cx="675409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9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1" y="2070021"/>
            <a:ext cx="2674866" cy="2501979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>
                <a:solidFill>
                  <a:srgbClr val="FFFFFF"/>
                </a:solidFill>
              </a:rPr>
              <a:t>Preparing for DWFS Inspections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533400"/>
            <a:ext cx="5562600" cy="5662128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Written Procedures</a:t>
            </a:r>
            <a:r>
              <a:rPr lang="en-US" sz="2000" dirty="0"/>
              <a:t>: SOPs, SWMP, local guidance.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Calibrate</a:t>
            </a:r>
            <a:r>
              <a:rPr lang="en-US" sz="2000" dirty="0"/>
              <a:t> instruments before starting.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Proper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storage</a:t>
            </a:r>
            <a:r>
              <a:rPr lang="en-US" sz="2000" dirty="0"/>
              <a:t> of instruments, chemicals and supplies.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Carry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extra</a:t>
            </a:r>
            <a:r>
              <a:rPr lang="en-US" sz="2000" dirty="0"/>
              <a:t> batteries, pencils or pens, field forms, etc.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Wear the right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clothing and safety gear</a:t>
            </a:r>
            <a:r>
              <a:rPr lang="en-US" sz="20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Keep your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vehicle</a:t>
            </a:r>
            <a:r>
              <a:rPr lang="en-US" sz="2000" dirty="0"/>
              <a:t> well maintained.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Carry a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cell phone</a:t>
            </a:r>
            <a:r>
              <a:rPr lang="en-US" sz="2000" dirty="0"/>
              <a:t> and emergency numbers and addresses with you.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Work in pairs</a:t>
            </a:r>
            <a:r>
              <a:rPr lang="en-US" sz="2000" dirty="0"/>
              <a:t> as much as possible.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Know how to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deal with skeptics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/>
              <a:t>and property entry refusal.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382000" y="6248401"/>
            <a:ext cx="381000" cy="304800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95" y="381000"/>
            <a:ext cx="4284605" cy="762001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Field Observations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95" y="1295399"/>
            <a:ext cx="4391549" cy="5318125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Field notes of any observations of interest.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What are the origins of unusual flow?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What are visual and chemical aspects of the flow?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What is the volume (e.g., gal./min.) of discharge flow?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Colors, odors, soil stains, dead vegetation, etc.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Use “check-box” field forms.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Try not to change data types on forms too much, it causes headaches with analysis.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DCP_1361">
            <a:extLst>
              <a:ext uri="{FF2B5EF4-FFF2-40B4-BE49-F238E27FC236}">
                <a16:creationId xmlns:a16="http://schemas.microsoft.com/office/drawing/2014/main" id="{A8D91E3C-CBD6-4429-8408-5185A2B77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5524" r="3014" b="1"/>
          <a:stretch/>
        </p:blipFill>
        <p:spPr bwMode="auto">
          <a:xfrm>
            <a:off x="5029200" y="537756"/>
            <a:ext cx="3827405" cy="546617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797403" y="6248400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05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8"/>
            <a:ext cx="7993463" cy="103366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OKR04 MCM-3 IDDE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31" y="1752600"/>
            <a:ext cx="8361340" cy="457200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100" b="1" dirty="0"/>
              <a:t>Part V.C.3.a</a:t>
            </a:r>
            <a:r>
              <a:rPr lang="en-US" sz="2100" dirty="0"/>
              <a:t> states: “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Implement and enforce a </a:t>
            </a:r>
            <a:r>
              <a:rPr lang="en-US" sz="2100" i="1" u="sng" dirty="0">
                <a:solidFill>
                  <a:schemeClr val="accent1">
                    <a:lumMod val="75000"/>
                  </a:schemeClr>
                </a:solidFill>
              </a:rPr>
              <a:t>program to detect and eliminate illicit discharges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, including illegal dumping and on-site sewage disposal systems, into your small MS4. Your </a:t>
            </a:r>
            <a:r>
              <a:rPr lang="en-US" sz="2100" i="1" u="sng" dirty="0">
                <a:solidFill>
                  <a:schemeClr val="accent1">
                    <a:lumMod val="75000"/>
                  </a:schemeClr>
                </a:solidFill>
              </a:rPr>
              <a:t>program must include dry weather field screening (</a:t>
            </a:r>
            <a:r>
              <a:rPr lang="en-US" sz="2100" b="1" i="1" u="sng" dirty="0">
                <a:solidFill>
                  <a:schemeClr val="accent1">
                    <a:lumMod val="75000"/>
                  </a:schemeClr>
                </a:solidFill>
              </a:rPr>
              <a:t>DWFS</a:t>
            </a:r>
            <a:r>
              <a:rPr lang="en-US" sz="2100" i="1" u="sng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100" i="1" u="sng" dirty="0">
                <a:solidFill>
                  <a:schemeClr val="accent1">
                    <a:lumMod val="75000"/>
                  </a:schemeClr>
                </a:solidFill>
              </a:rPr>
              <a:t>identify non-stormwater flows</a:t>
            </a: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, and new elements should be developed and implemented as necessary. At a minimum, your program must adopt the following procedures:</a:t>
            </a:r>
            <a:r>
              <a:rPr lang="en-US" sz="2100" dirty="0"/>
              <a:t>”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</a:pPr>
            <a:r>
              <a:rPr lang="en-US" sz="2100" dirty="0"/>
              <a:t>This is followed by action items listed in </a:t>
            </a:r>
            <a:r>
              <a:rPr lang="en-US" sz="2100" b="1" dirty="0"/>
              <a:t>Part V.C.3.a.i – viii</a:t>
            </a:r>
            <a:r>
              <a:rPr lang="en-US" sz="2100" dirty="0"/>
              <a:t>. 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</a:pPr>
            <a:r>
              <a:rPr lang="en-US" sz="2100" dirty="0"/>
              <a:t>DWFS is not broken out in OKR04 as a separate action item.</a:t>
            </a:r>
          </a:p>
          <a:p>
            <a:pPr marL="225425" indent="-225425">
              <a:lnSpc>
                <a:spcPct val="110000"/>
              </a:lnSpc>
              <a:spcBef>
                <a:spcPts val="1800"/>
              </a:spcBef>
            </a:pPr>
            <a:r>
              <a:rPr lang="en-US" sz="2100" dirty="0"/>
              <a:t>Rather, DWFS is considered an integral part of the overall IDDE program.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8236" y="6198337"/>
            <a:ext cx="334434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7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369" y="432149"/>
            <a:ext cx="8263890" cy="939451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DWFS Leads to Source-Tracking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29781"/>
            <a:ext cx="7848600" cy="4634816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100" dirty="0"/>
              <a:t>DWFS is the first step in locating illicit discharges.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Visit sites that should have no permanent flow.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If flows are found, this </a:t>
            </a:r>
            <a:r>
              <a:rPr lang="en-US" sz="2100" u="sng" dirty="0"/>
              <a:t>triggers Source-Tracking</a:t>
            </a:r>
            <a:r>
              <a:rPr lang="en-US" sz="21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Sources that are often found at time of DWFS:</a:t>
            </a:r>
          </a:p>
          <a:p>
            <a:pPr lvl="1">
              <a:spcBef>
                <a:spcPts val="12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Construction or industrial sites.</a:t>
            </a:r>
          </a:p>
          <a:p>
            <a:pPr lvl="1">
              <a:spcBef>
                <a:spcPts val="1200"/>
              </a:spcBef>
            </a:pPr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Trickle channels or small pipes from a facility.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All unknown discharges must be investigated.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Source-tracking can be lengthy and complex.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Greater technical skills are needed.</a:t>
            </a:r>
          </a:p>
          <a:p>
            <a:pPr>
              <a:spcBef>
                <a:spcPts val="1200"/>
              </a:spcBef>
            </a:pPr>
            <a:r>
              <a:rPr lang="en-US" sz="2100" dirty="0"/>
              <a:t>DWFS requires the use of field test kits, and possible lab analysis.</a:t>
            </a:r>
          </a:p>
        </p:txBody>
      </p:sp>
      <p:pic>
        <p:nvPicPr>
          <p:cNvPr id="6" name="Picture 10" descr="Titration in field">
            <a:extLst>
              <a:ext uri="{FF2B5EF4-FFF2-40B4-BE49-F238E27FC236}">
                <a16:creationId xmlns:a16="http://schemas.microsoft.com/office/drawing/2014/main" id="{F11E7F5F-53B9-43A7-B662-BCCBF134C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2500" r="14921" b="-2"/>
          <a:stretch/>
        </p:blipFill>
        <p:spPr bwMode="auto">
          <a:xfrm>
            <a:off x="6553200" y="2438400"/>
            <a:ext cx="2102487" cy="29138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543512" y="6190488"/>
            <a:ext cx="2057400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8A2D6804-830D-471E-AE8B-0413E06AEFE6}" type="slidenum">
              <a:rPr lang="en-US" sz="2000" smtClean="0"/>
              <a:pPr algn="r">
                <a:spcAft>
                  <a:spcPts val="600"/>
                </a:spcAft>
              </a:pPr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67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609600"/>
            <a:ext cx="5029200" cy="50292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IDDE Next Steps After Discovery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Confirmation Characterization</a:t>
            </a:r>
            <a:b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 Source Identification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9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1" y="710135"/>
            <a:ext cx="2914651" cy="157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 Steps of MCM-3 IDDE Implementation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ABA40A-41A8-693F-6E72-C4DBBF28D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15367"/>
            <a:ext cx="5905499" cy="4547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2897" y="6281259"/>
            <a:ext cx="50368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7AB7C8-58A2-0EC6-5F3F-7D4A12E6202A}"/>
              </a:ext>
            </a:extLst>
          </p:cNvPr>
          <p:cNvSpPr txBox="1">
            <a:spLocks/>
          </p:cNvSpPr>
          <p:nvPr/>
        </p:nvSpPr>
        <p:spPr>
          <a:xfrm>
            <a:off x="3229052" y="361809"/>
            <a:ext cx="5628128" cy="48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“Discovery” is the finding or reporting of a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1C861B-B2BB-F917-5CCF-1372C2198D3F}"/>
              </a:ext>
            </a:extLst>
          </p:cNvPr>
          <p:cNvSpPr txBox="1">
            <a:spLocks/>
          </p:cNvSpPr>
          <p:nvPr/>
        </p:nvSpPr>
        <p:spPr>
          <a:xfrm>
            <a:off x="457200" y="2819400"/>
            <a:ext cx="2057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 To Discovery of a Potential Illicit Discharge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832DC77-91B7-F0D8-AEAE-6ECE8C4E929E}"/>
              </a:ext>
            </a:extLst>
          </p:cNvPr>
          <p:cNvSpPr/>
          <p:nvPr/>
        </p:nvSpPr>
        <p:spPr>
          <a:xfrm rot="1324455">
            <a:off x="5964817" y="1449728"/>
            <a:ext cx="2883902" cy="433734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9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40FEC-0BCC-C0DB-6E9A-B2BD6605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538"/>
            <a:ext cx="7993463" cy="103366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Steps Needed After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D0D-99ED-EC20-EFFD-E39ED2E8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2745"/>
            <a:ext cx="8799485" cy="4940717"/>
          </a:xfrm>
        </p:spPr>
        <p:txBody>
          <a:bodyPr anchor="t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rgbClr val="000099"/>
                </a:solidFill>
              </a:rPr>
              <a:t>Step 1 Discovery</a:t>
            </a:r>
            <a:r>
              <a:rPr lang="en-US" sz="2000" dirty="0"/>
              <a:t> refers to the initial reporting of or finding of a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potential</a:t>
            </a:r>
            <a:r>
              <a:rPr lang="en-US" sz="2000" dirty="0"/>
              <a:t> stormwater Illicit Discharge (ID).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000" u="sng" dirty="0">
                <a:solidFill>
                  <a:srgbClr val="000099"/>
                </a:solidFill>
              </a:rPr>
              <a:t>Step 2 Confirmation</a:t>
            </a:r>
            <a:r>
              <a:rPr lang="en-US" sz="2000" dirty="0"/>
              <a:t> is needed to verify that what was observed or reported is actually an ID which must be addressed by OKR04.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rgbClr val="000099"/>
                </a:solidFill>
              </a:rPr>
              <a:t>Step 3 Characterization</a:t>
            </a:r>
            <a:r>
              <a:rPr lang="en-US" sz="2000" dirty="0"/>
              <a:t> involves the quantitative aspects of the confirmed ID:</a:t>
            </a:r>
          </a:p>
          <a:p>
            <a:pPr marL="688975">
              <a:spcBef>
                <a:spcPts val="12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What are the pollutants?</a:t>
            </a:r>
          </a:p>
          <a:p>
            <a:pPr marL="688975">
              <a:spcBef>
                <a:spcPts val="12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What are the pollutant concentrations and aerial extent of the pollution?</a:t>
            </a:r>
          </a:p>
          <a:p>
            <a:pPr marL="688975">
              <a:spcBef>
                <a:spcPts val="12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What are the dangers to the public and environment?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>
                <a:solidFill>
                  <a:srgbClr val="000099"/>
                </a:solidFill>
              </a:rPr>
              <a:t>Step 4 Source Identification</a:t>
            </a:r>
            <a:r>
              <a:rPr lang="en-US" sz="2000" dirty="0"/>
              <a:t> involves “Source Tracking” activities to locate the source of the ID for cleanup and possible enforcement.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34DEF-2E76-FADA-B563-CA203684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8961" y="6248400"/>
            <a:ext cx="578274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3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058150" cy="1082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2: Confirmation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1276"/>
            <a:ext cx="8229600" cy="4784724"/>
          </a:xfrm>
          <a:solidFill>
            <a:schemeClr val="bg1">
              <a:lumMod val="75000"/>
              <a:lumOff val="25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Many IDs are transient, sporadic events that are Discovered initially but lose all traces of evidence after a short time.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Concrete washout into creeks.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2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Dump or spill of chemicals with colors or odors.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OKR04 </a:t>
            </a:r>
            <a:r>
              <a:rPr lang="en-US" sz="2200" b="1" dirty="0">
                <a:solidFill>
                  <a:srgbClr val="FFFFFF"/>
                </a:solidFill>
              </a:rPr>
              <a:t>Part V.C.3.a.ii</a:t>
            </a:r>
            <a:r>
              <a:rPr lang="en-US" sz="2200" dirty="0">
                <a:solidFill>
                  <a:srgbClr val="FFFFFF"/>
                </a:solidFill>
              </a:rPr>
              <a:t> requires the MS4 to investigate a “</a:t>
            </a:r>
            <a:r>
              <a:rPr lang="en-US" sz="2200" i="1" dirty="0">
                <a:solidFill>
                  <a:srgbClr val="FFFFFF"/>
                </a:solidFill>
              </a:rPr>
              <a:t>potential illicit discharge</a:t>
            </a:r>
            <a:r>
              <a:rPr lang="en-US" sz="2200" dirty="0">
                <a:solidFill>
                  <a:srgbClr val="FFFFFF"/>
                </a:solidFill>
              </a:rPr>
              <a:t>” within </a:t>
            </a:r>
            <a:r>
              <a:rPr lang="en-US" sz="2200" u="sng" dirty="0">
                <a:solidFill>
                  <a:srgbClr val="FFFFFF"/>
                </a:solidFill>
              </a:rPr>
              <a:t>72 hours</a:t>
            </a:r>
            <a:r>
              <a:rPr lang="en-US" sz="2200" dirty="0">
                <a:solidFill>
                  <a:srgbClr val="FFFFFF"/>
                </a:solidFill>
              </a:rPr>
              <a:t> of discovery: 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“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Trace or investigate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 source of an illicit discharge. The investigation shall take place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within 72 hours</a:t>
            </a:r>
            <a:r>
              <a:rPr lang="en-US" sz="2200" b="0" i="1" u="none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of the receipt of any complaints, reports or monitoring information that indicates a </a:t>
            </a:r>
            <a:r>
              <a:rPr lang="en-US" sz="2200" b="0" i="1" u="sng" strike="noStrike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potential illicit discharge</a:t>
            </a:r>
            <a:r>
              <a:rPr lang="en-US" sz="2200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2850" y="6172200"/>
            <a:ext cx="971550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12290" y="65817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3BF9B-6A59-F906-B481-E4BEC441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64" y="280085"/>
            <a:ext cx="8058078" cy="99954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Confirmation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8289-A79D-4F54-28A7-AF430F8F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66" y="1371600"/>
            <a:ext cx="6976909" cy="525779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Most “Discovery” of IDs will be based upon visual evidence.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Colors, odors, fish kills, stains, containers, vegetation, witnesses,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Confirmation involves 2 actions</a:t>
            </a:r>
            <a:r>
              <a:rPr lang="en-US" sz="2000" dirty="0"/>
              <a:t>:</a:t>
            </a:r>
          </a:p>
          <a:p>
            <a:pPr marL="796925" lvl="1" indent="-339725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Verify that the discovered pollutant exists or the event happened.</a:t>
            </a:r>
          </a:p>
          <a:p>
            <a:pPr marL="796925" lvl="1" indent="-339725">
              <a:spcBef>
                <a:spcPts val="600"/>
              </a:spcBef>
              <a:buFont typeface="+mj-lt"/>
              <a:buAutoNum type="arabicPeriod"/>
            </a:pPr>
            <a:r>
              <a:rPr lang="en-US" sz="2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Verify that the pollutant discharge is not authorized and thus it is “illicit”.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Even pollutant IDs that are no longer observable can still be “confirmed” (witnesses, photos, security cameras).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Confirmation verifies that some type of pollution event did occur.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Step 3 Characterization will identify the ID pollutant if not initially known.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5" name="Picture 4" descr="P000558">
            <a:extLst>
              <a:ext uri="{FF2B5EF4-FFF2-40B4-BE49-F238E27FC236}">
                <a16:creationId xmlns:a16="http://schemas.microsoft.com/office/drawing/2014/main" id="{CF3BEBF5-143F-F4F8-F745-653E3015E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45" r="26089" b="4"/>
          <a:stretch/>
        </p:blipFill>
        <p:spPr bwMode="auto">
          <a:xfrm>
            <a:off x="6978055" y="1752600"/>
            <a:ext cx="2057400" cy="3048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D0325-91EE-E434-9B0A-E4787603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9035" y="6264274"/>
            <a:ext cx="81915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3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45A84-C1FB-947B-FE09-F533A0B1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310"/>
            <a:ext cx="5872323" cy="929662"/>
          </a:xfrm>
        </p:spPr>
        <p:txBody>
          <a:bodyPr anchor="ctr">
            <a:noAutofit/>
          </a:bodyPr>
          <a:lstStyle/>
          <a:p>
            <a:pPr algn="l"/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Confirmation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965E-ACC1-374D-15AA-B9379AE1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97" y="1431682"/>
            <a:ext cx="5939903" cy="5197718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Begin with what was found (visual evidence, witness reports).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Suspected pollutants can often be confirmed with test kits.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Confirmation won’t need lab testing, but Characterization might.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Suspected dangerous chemicals: </a:t>
            </a:r>
          </a:p>
          <a:p>
            <a:pPr marL="403225" lvl="1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STAY AWAY! You don’t have the training or equipment. </a:t>
            </a:r>
          </a:p>
          <a:p>
            <a:pPr marL="403225" lvl="1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Contact HAZMAT, Fire Dept., other professional resources.</a:t>
            </a:r>
          </a:p>
          <a:p>
            <a:pPr marL="403225" lvl="1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Even vapors from spills can be toxic (e.g., H</a:t>
            </a:r>
            <a:r>
              <a:rPr lang="en-US" sz="1800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S gas).</a:t>
            </a:r>
          </a:p>
          <a:p>
            <a:pPr marL="403225" lvl="1">
              <a:lnSpc>
                <a:spcPct val="120000"/>
              </a:lnSpc>
              <a:spcBef>
                <a:spcPts val="600"/>
              </a:spcBef>
            </a:pPr>
            <a:r>
              <a:rPr lang="en-US" sz="1800" i="1" dirty="0">
                <a:solidFill>
                  <a:schemeClr val="tx2">
                    <a:lumMod val="75000"/>
                  </a:schemeClr>
                </a:solidFill>
              </a:rPr>
              <a:t>Never enter “Confined Spaces” without proper training and equipment.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The goal of Step 2 Confirmation is not to identify specific pollutants, only that an illicit discharge of something has occurred.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building, stone, arch&#10;&#10;Description automatically generated">
            <a:extLst>
              <a:ext uri="{FF2B5EF4-FFF2-40B4-BE49-F238E27FC236}">
                <a16:creationId xmlns:a16="http://schemas.microsoft.com/office/drawing/2014/main" id="{B784D838-8B10-6C86-2811-4A7C57F5B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2303" y="2343799"/>
            <a:ext cx="3051697" cy="20411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4BA10-07A8-3CF7-AFE4-D1C1E04B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1218" y="6299925"/>
            <a:ext cx="579882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FEB21-2814-D607-0135-62C3900354F4}"/>
              </a:ext>
            </a:extLst>
          </p:cNvPr>
          <p:cNvSpPr txBox="1"/>
          <p:nvPr/>
        </p:nvSpPr>
        <p:spPr>
          <a:xfrm>
            <a:off x="6477000" y="4384944"/>
            <a:ext cx="21868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flickr.com/photos/drainrat/1417391991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1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207483" cy="9764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Step 3:  Characterization </a:t>
            </a:r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0" y="2978241"/>
            <a:ext cx="2569467" cy="1927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685" y="1311275"/>
            <a:ext cx="5791200" cy="3962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3 involves 2 actions: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1.  </a:t>
            </a:r>
            <a:r>
              <a:rPr lang="en-US" sz="2100" u="sng" dirty="0"/>
              <a:t>Pollutant Identification</a:t>
            </a:r>
            <a:r>
              <a:rPr lang="en-US" sz="2100" dirty="0"/>
              <a:t>:</a:t>
            </a:r>
          </a:p>
          <a:p>
            <a:pPr>
              <a:spcBef>
                <a:spcPts val="600"/>
              </a:spcBef>
            </a:pP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Try to identify both the chemical and its concentration.</a:t>
            </a:r>
          </a:p>
          <a:p>
            <a:pPr>
              <a:spcBef>
                <a:spcPts val="600"/>
              </a:spcBef>
            </a:pP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Test kits, lab data, containers, witnesses, PRP.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100" dirty="0"/>
              <a:t>2.  </a:t>
            </a:r>
            <a:r>
              <a:rPr lang="en-US" sz="2100" u="sng" dirty="0"/>
              <a:t>Aerial Extent of Pollution</a:t>
            </a:r>
            <a:r>
              <a:rPr lang="en-US" sz="2100" dirty="0"/>
              <a:t>:  </a:t>
            </a:r>
            <a:r>
              <a:rPr lang="en-US" sz="2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(metric as well?)</a:t>
            </a:r>
          </a:p>
          <a:p>
            <a:pPr>
              <a:spcBef>
                <a:spcPts val="600"/>
              </a:spcBef>
            </a:pP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Size of land surface (ft</a:t>
            </a:r>
            <a:r>
              <a:rPr lang="en-US" sz="2100" i="1" baseline="30000" dirty="0">
                <a:solidFill>
                  <a:schemeClr val="tx2">
                    <a:lumMod val="90000"/>
                  </a:schemeClr>
                </a:solidFill>
              </a:rPr>
              <a:t>2</a:t>
            </a: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, acres)</a:t>
            </a:r>
          </a:p>
          <a:p>
            <a:pPr>
              <a:spcBef>
                <a:spcPts val="600"/>
              </a:spcBef>
            </a:pP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Length of stream (feet, miles) </a:t>
            </a:r>
          </a:p>
          <a:p>
            <a:pPr>
              <a:spcBef>
                <a:spcPts val="600"/>
              </a:spcBef>
            </a:pPr>
            <a:r>
              <a:rPr lang="en-US" sz="2100" i="1" dirty="0">
                <a:solidFill>
                  <a:schemeClr val="tx2">
                    <a:lumMod val="90000"/>
                  </a:schemeClr>
                </a:solidFill>
              </a:rPr>
              <a:t>Location of pollution event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449" y="6211183"/>
            <a:ext cx="742950" cy="365125"/>
          </a:xfrm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40917" y="49053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DB118-09D2-711B-4E1B-1B4CAE6A08B2}"/>
              </a:ext>
            </a:extLst>
          </p:cNvPr>
          <p:cNvSpPr txBox="1"/>
          <p:nvPr/>
        </p:nvSpPr>
        <p:spPr>
          <a:xfrm>
            <a:off x="3505200" y="5486400"/>
            <a:ext cx="4446099" cy="923330"/>
          </a:xfrm>
          <a:prstGeom prst="rect">
            <a:avLst/>
          </a:prstGeom>
          <a:solidFill>
            <a:schemeClr val="tx2">
              <a:lumMod val="2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Your data may be needed in a civil or criminal court action, and you may be called to testify about the data and defend its quality.</a:t>
            </a:r>
          </a:p>
        </p:txBody>
      </p:sp>
    </p:spTree>
    <p:extLst>
      <p:ext uri="{BB962C8B-B14F-4D97-AF65-F5344CB8AC3E}">
        <p14:creationId xmlns:p14="http://schemas.microsoft.com/office/powerpoint/2010/main" val="113994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058150" cy="1082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4:  Source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9876"/>
            <a:ext cx="8229600" cy="4327524"/>
          </a:xfrm>
          <a:solidFill>
            <a:schemeClr val="bg1">
              <a:lumMod val="75000"/>
              <a:lumOff val="25000"/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4</a:t>
            </a:r>
            <a:r>
              <a:rPr lang="en-US" sz="2200" dirty="0">
                <a:solidFill>
                  <a:srgbClr val="FFFFFF"/>
                </a:solidFill>
              </a:rPr>
              <a:t> is the “</a:t>
            </a:r>
            <a:r>
              <a:rPr lang="en-US" sz="2200" u="sng" dirty="0">
                <a:solidFill>
                  <a:srgbClr val="FFFFFF"/>
                </a:solidFill>
              </a:rPr>
              <a:t>Source Tracking</a:t>
            </a:r>
            <a:r>
              <a:rPr lang="en-US" sz="2200" dirty="0">
                <a:solidFill>
                  <a:srgbClr val="FFFFFF"/>
                </a:solidFill>
              </a:rPr>
              <a:t>” part of the MCM-3 IDDE program.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Many ID sources are obvious and easy to find; others are difficult: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VISUAL: Flowing pipes, trickle channels, sheet flows (track upstream).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CHEMISTRY: measure / test kit data upstream of site for chemical presence.</a:t>
            </a:r>
          </a:p>
          <a:p>
            <a:pPr marL="511175" lvl="1">
              <a:lnSpc>
                <a:spcPct val="110000"/>
              </a:lnSpc>
              <a:spcBef>
                <a:spcPts val="1800"/>
              </a:spcBef>
            </a:pPr>
            <a:r>
              <a:rPr lang="en-US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LOCALIZED EPISODIC: only a single location with no indicators of what, when, or by whom. May only be dead vegetation, stains or odors (no chemicals present).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PRP</a:t>
            </a:r>
            <a:r>
              <a:rPr lang="en-US" sz="2200" dirty="0">
                <a:solidFill>
                  <a:srgbClr val="FFFFFF"/>
                </a:solidFill>
              </a:rPr>
              <a:t> (Principal Responsible party) may be easy to identify, or perpetrator may never be found (e.g., illegal dumping).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2850" y="6172200"/>
            <a:ext cx="9715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12290" y="65817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6858000" cy="146367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Steps 5 &amp; 6:  Enforcement And 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0876"/>
            <a:ext cx="8229600" cy="3794124"/>
          </a:xfrm>
          <a:solidFill>
            <a:schemeClr val="bg1">
              <a:lumMod val="75000"/>
              <a:lumOff val="25000"/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Steps 5 and 6 </a:t>
            </a:r>
            <a:r>
              <a:rPr lang="en-US" sz="2200" dirty="0">
                <a:solidFill>
                  <a:srgbClr val="FFFFFF"/>
                </a:solidFill>
              </a:rPr>
              <a:t>are administrative, for the most part.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Once the ID source has been identified, the MS4 must ensure that the 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PRP</a:t>
            </a:r>
            <a:r>
              <a:rPr lang="en-US" sz="2200" dirty="0">
                <a:solidFill>
                  <a:srgbClr val="FFFFFF"/>
                </a:solidFill>
              </a:rPr>
              <a:t> (Principal Responsible party) is held responsible for cleanup and restitution, if applicable.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PRP:</a:t>
            </a:r>
            <a:r>
              <a:rPr lang="en-US" sz="2200" dirty="0">
                <a:solidFill>
                  <a:srgbClr val="FFFFFF"/>
                </a:solidFill>
              </a:rPr>
              <a:t> negotiate cooperation for PRP cleanup, or take enforcement action to force PRP to cleanup and/or pay for 3</a:t>
            </a:r>
            <a:r>
              <a:rPr lang="en-US" sz="2200" baseline="30000" dirty="0">
                <a:solidFill>
                  <a:srgbClr val="FFFFFF"/>
                </a:solidFill>
              </a:rPr>
              <a:t>rd</a:t>
            </a:r>
            <a:r>
              <a:rPr lang="en-US" sz="2200" dirty="0">
                <a:solidFill>
                  <a:srgbClr val="FFFFFF"/>
                </a:solidFill>
              </a:rPr>
              <a:t> party cleanup.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 PRP: </a:t>
            </a:r>
            <a:r>
              <a:rPr lang="en-US" sz="2200" dirty="0">
                <a:solidFill>
                  <a:srgbClr val="FFFFFF"/>
                </a:solidFill>
              </a:rPr>
              <a:t>MS4 must expend resources for cleanup.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2850" y="6172200"/>
            <a:ext cx="9715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12290" y="65817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22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4538"/>
            <a:ext cx="7993463" cy="103366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OKR04 MCM-3 IDDE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599" cy="457200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dirty="0">
                <a:solidFill>
                  <a:srgbClr val="000099"/>
                </a:solidFill>
              </a:rPr>
              <a:t>(Items in blue text can apply to DWFS)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100" b="1" dirty="0"/>
              <a:t>Part V.C.3.a.i – viii  </a:t>
            </a:r>
            <a:r>
              <a:rPr lang="en-US" sz="2100" dirty="0"/>
              <a:t>lists key MCM-3 requirements: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>
                <a:solidFill>
                  <a:srgbClr val="000099"/>
                </a:solidFill>
              </a:rPr>
              <a:t>Identify </a:t>
            </a:r>
            <a:r>
              <a:rPr lang="en-US" sz="2100" u="sng" dirty="0">
                <a:solidFill>
                  <a:srgbClr val="000099"/>
                </a:solidFill>
              </a:rPr>
              <a:t>priority areas</a:t>
            </a:r>
            <a:r>
              <a:rPr lang="en-US" sz="2100" dirty="0"/>
              <a:t>.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/>
              <a:t>Trace or investigate the source of an illicit discharge w/in 72 hours.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/>
              <a:t>Remove the illicit discharge source. 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>
                <a:solidFill>
                  <a:srgbClr val="000099"/>
                </a:solidFill>
              </a:rPr>
              <a:t>Use </a:t>
            </a:r>
            <a:r>
              <a:rPr lang="en-US" sz="2100" u="sng" dirty="0">
                <a:solidFill>
                  <a:srgbClr val="000099"/>
                </a:solidFill>
              </a:rPr>
              <a:t>visual</a:t>
            </a:r>
            <a:r>
              <a:rPr lang="en-US" sz="2100" dirty="0">
                <a:solidFill>
                  <a:srgbClr val="000099"/>
                </a:solidFill>
              </a:rPr>
              <a:t> indicators and simple field </a:t>
            </a:r>
            <a:r>
              <a:rPr lang="en-US" sz="2100" u="sng" dirty="0">
                <a:solidFill>
                  <a:srgbClr val="000099"/>
                </a:solidFill>
              </a:rPr>
              <a:t>test kits</a:t>
            </a:r>
            <a:r>
              <a:rPr lang="en-US" sz="2100" dirty="0"/>
              <a:t>; use lab testing for enforcement. 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>
                <a:solidFill>
                  <a:srgbClr val="000099"/>
                </a:solidFill>
              </a:rPr>
              <a:t>Conduct </a:t>
            </a:r>
            <a:r>
              <a:rPr lang="en-US" sz="2100" u="sng" dirty="0">
                <a:solidFill>
                  <a:srgbClr val="000099"/>
                </a:solidFill>
              </a:rPr>
              <a:t>DWFS</a:t>
            </a:r>
            <a:r>
              <a:rPr lang="en-US" sz="2100" dirty="0">
                <a:solidFill>
                  <a:srgbClr val="000099"/>
                </a:solidFill>
              </a:rPr>
              <a:t> inspections at frequencies in Table V-4</a:t>
            </a:r>
            <a:r>
              <a:rPr lang="en-US" sz="2100" dirty="0"/>
              <a:t>.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/>
              <a:t>Implement and enforce an ordinance or other mechanism.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>
                <a:solidFill>
                  <a:srgbClr val="000099"/>
                </a:solidFill>
              </a:rPr>
              <a:t>Maintain a storm sewer system </a:t>
            </a:r>
            <a:r>
              <a:rPr lang="en-US" sz="2100" u="sng" dirty="0">
                <a:solidFill>
                  <a:srgbClr val="000099"/>
                </a:solidFill>
              </a:rPr>
              <a:t>map</a:t>
            </a:r>
            <a:r>
              <a:rPr lang="en-US" sz="2100" dirty="0"/>
              <a:t>.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romanLcPeriod"/>
            </a:pPr>
            <a:r>
              <a:rPr lang="en-US" sz="2100" dirty="0"/>
              <a:t>Maintain a list of allowable non-stormwater discharges.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8236" y="6198337"/>
            <a:ext cx="334434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56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pe coming out of the water&#10;&#10;Description automatically generated with low confidence">
            <a:extLst>
              <a:ext uri="{FF2B5EF4-FFF2-40B4-BE49-F238E27FC236}">
                <a16:creationId xmlns:a16="http://schemas.microsoft.com/office/drawing/2014/main" id="{B392F6B4-46C0-D860-30E4-DDADDBF5D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3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5302-65C6-0A49-6384-D1103821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8610600" cy="100647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7:  Verification  (of Cleanup)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B95C-CB72-4E66-7F6C-F91DD67F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1275"/>
            <a:ext cx="8229600" cy="5194269"/>
          </a:xfrm>
          <a:solidFill>
            <a:schemeClr val="bg1">
              <a:lumMod val="75000"/>
              <a:lumOff val="25000"/>
              <a:alpha val="5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Regardless of who is responsible for cleanup (the PRP or the MS4), the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OKR04 Program Manager needs to verify</a:t>
            </a:r>
            <a:r>
              <a:rPr lang="en-US" sz="2200" dirty="0">
                <a:solidFill>
                  <a:srgbClr val="FFFFFF"/>
                </a:solidFill>
              </a:rPr>
              <a:t> that the ID has been effectively cleaned up and the discharge source is removed.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PRPs </a:t>
            </a:r>
            <a:r>
              <a:rPr lang="en-US" sz="2200" dirty="0">
                <a:solidFill>
                  <a:srgbClr val="FFFFFF"/>
                </a:solidFill>
              </a:rPr>
              <a:t>may try to obfuscate, refuse to cooperate or do insufficient cleanup.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Enforcement penalties</a:t>
            </a:r>
            <a:r>
              <a:rPr lang="en-US" sz="2200" dirty="0">
                <a:solidFill>
                  <a:srgbClr val="FFFFFF"/>
                </a:solidFill>
              </a:rPr>
              <a:t> may be the only motivation for some PRPs.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For large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spills that pose a public or environmental risk</a:t>
            </a:r>
            <a:r>
              <a:rPr lang="en-US" sz="2200" dirty="0">
                <a:solidFill>
                  <a:srgbClr val="FFFFFF"/>
                </a:solidFill>
              </a:rPr>
              <a:t>, there are state resources beyond local HAZMAT that can be applied.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For each event,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keep written records of all actions taken</a:t>
            </a:r>
            <a:r>
              <a:rPr lang="en-US" sz="2200" dirty="0">
                <a:solidFill>
                  <a:srgbClr val="FFFFFF"/>
                </a:solidFill>
              </a:rPr>
              <a:t>: who, what, where, when, how and why. Include photos and correspondence.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rgbClr val="FFFFFF"/>
                </a:solidFill>
              </a:rPr>
              <a:t>Make sure 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MS4 management is kept informed</a:t>
            </a:r>
            <a:r>
              <a:rPr lang="en-US" sz="2200" dirty="0">
                <a:solidFill>
                  <a:srgbClr val="FFFFFF"/>
                </a:solidFill>
              </a:rPr>
              <a:t> of all actions taken.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B9DA3-D606-34A5-2F3A-774CBA52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2850" y="6172200"/>
            <a:ext cx="971550" cy="36512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3885-CB91-28EE-94DF-CC78F391F9A5}"/>
              </a:ext>
            </a:extLst>
          </p:cNvPr>
          <p:cNvSpPr txBox="1"/>
          <p:nvPr/>
        </p:nvSpPr>
        <p:spPr>
          <a:xfrm>
            <a:off x="12290" y="6581745"/>
            <a:ext cx="24593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https://learn.e-limu.org/topic/view/?t=38&amp;c=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1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899" y="634058"/>
            <a:ext cx="846286" cy="847206"/>
            <a:chOff x="5307830" y="325570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899" y="1371190"/>
            <a:ext cx="3590498" cy="15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+mj-lt"/>
                <a:ea typeface="+mj-ea"/>
                <a:cs typeface="+mj-cs"/>
              </a:rPr>
              <a:t>Questions 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456821-26B9-4181-B181-305FB820D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230" y="2134209"/>
            <a:ext cx="3630300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0035D6FE-7FA2-4D67-8767-6F7E98AB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2956" y="421767"/>
            <a:ext cx="2135438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1685" y="1013593"/>
            <a:ext cx="1277979" cy="1340103"/>
          </a:xfrm>
          <a:prstGeom prst="rect">
            <a:avLst/>
          </a:prstGeom>
          <a:noFill/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381C401-8AFE-4396-B195-C21EA1C7F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69140" y="4490695"/>
            <a:ext cx="1553456" cy="183594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899" y="3084625"/>
            <a:ext cx="3630300" cy="292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Vernon Seaman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Manager, Envir. and Energy Planning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INCOG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Two West 2</a:t>
            </a:r>
            <a:r>
              <a:rPr lang="en-US" i="1" baseline="30000" dirty="0"/>
              <a:t>nd </a:t>
            </a:r>
            <a:r>
              <a:rPr lang="en-US" i="1" dirty="0"/>
              <a:t>Street, Ste 800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Tulsa, OK 74103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(918) 579-9451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vseaman@incog.org</a:t>
            </a:r>
            <a:r>
              <a:rPr lang="en-US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40" y="5181601"/>
            <a:ext cx="1291460" cy="3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37349"/>
            <a:ext cx="2857501" cy="1554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035040"/>
            <a:ext cx="76200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fld id="{746FB596-432D-499C-9187-B7F052D14381}" type="slidenum">
              <a:rPr lang="en-US" sz="24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31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1" y="710135"/>
            <a:ext cx="2914651" cy="157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 Steps of MCM-3 IDDE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2" y="97999"/>
            <a:ext cx="6000747" cy="899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i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The SWMP Template uses this approach to IDDE.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6ABA40A-41A8-693F-6E72-C4DBBF28D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15367"/>
            <a:ext cx="5905499" cy="4547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2897" y="6281259"/>
            <a:ext cx="50368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7AB7C8-58A2-0EC6-5F3F-7D4A12E6202A}"/>
              </a:ext>
            </a:extLst>
          </p:cNvPr>
          <p:cNvSpPr txBox="1">
            <a:spLocks/>
          </p:cNvSpPr>
          <p:nvPr/>
        </p:nvSpPr>
        <p:spPr>
          <a:xfrm>
            <a:off x="3028952" y="5827729"/>
            <a:ext cx="5628128" cy="48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DWFS is an integral part of MCM-3 IDDE activities.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1C861B-B2BB-F917-5CCF-1372C2198D3F}"/>
              </a:ext>
            </a:extLst>
          </p:cNvPr>
          <p:cNvSpPr txBox="1">
            <a:spLocks/>
          </p:cNvSpPr>
          <p:nvPr/>
        </p:nvSpPr>
        <p:spPr>
          <a:xfrm>
            <a:off x="457200" y="3276600"/>
            <a:ext cx="2057400" cy="1463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 are many ways to implement IDDE</a:t>
            </a:r>
          </a:p>
        </p:txBody>
      </p:sp>
    </p:spTree>
    <p:extLst>
      <p:ext uri="{BB962C8B-B14F-4D97-AF65-F5344CB8AC3E}">
        <p14:creationId xmlns:p14="http://schemas.microsoft.com/office/powerpoint/2010/main" val="94227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55F03-9961-432D-9073-D7A0FA85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49275"/>
            <a:ext cx="5029200" cy="508952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Dry Weather Field Screening        (DWFS)</a:t>
            </a: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i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An Integral Part of the  MCM-3 IDDE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5B317-04B1-4B8D-A3B8-A8FB2A70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05" r="10147" b="-1"/>
          <a:stretch/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4600C-0D22-4883-B36B-4CC272AE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4843" y="6172200"/>
            <a:ext cx="87050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794493-AC3B-410B-BF08-4C1E37F6A2A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40FEC-0BCC-C0DB-6E9A-B2BD6605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94538"/>
            <a:ext cx="7841062" cy="1033669"/>
          </a:xfrm>
        </p:spPr>
        <p:txBody>
          <a:bodyPr>
            <a:normAutofit/>
          </a:bodyPr>
          <a:lstStyle/>
          <a:p>
            <a:pPr algn="l"/>
            <a:r>
              <a:rPr lang="en-US" sz="4200" dirty="0">
                <a:solidFill>
                  <a:srgbClr val="FFFFFF"/>
                </a:solidFill>
              </a:rPr>
              <a:t>Step 1:  Discovery (Includes DWFS)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5D0D-99ED-EC20-EFFD-E39ED2E8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2745"/>
            <a:ext cx="8799485" cy="4940717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Stormwater illicit discharges (IDs) must first be “discovered”, and not just by DWFS.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Discovery includes </a:t>
            </a:r>
            <a:r>
              <a:rPr lang="en-US" sz="2000" u="sng" dirty="0"/>
              <a:t>any</a:t>
            </a:r>
            <a:r>
              <a:rPr lang="en-US" sz="2000" dirty="0"/>
              <a:t> visual sightings or reports of </a:t>
            </a:r>
            <a:r>
              <a:rPr lang="en-US" sz="2000" u="sng" dirty="0"/>
              <a:t>potential IDs</a:t>
            </a:r>
            <a:r>
              <a:rPr lang="en-US" sz="2000" dirty="0"/>
              <a:t>.</a:t>
            </a:r>
          </a:p>
          <a:p>
            <a:pPr marL="511175"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DWFS, PW crews, police and fire, citizens, agencies, organizations.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/>
              <a:t>Discovered</a:t>
            </a:r>
            <a:r>
              <a:rPr lang="en-US" sz="2000" dirty="0"/>
              <a:t> and reported </a:t>
            </a:r>
            <a:r>
              <a:rPr lang="en-US" sz="2000" b="1" i="1" dirty="0"/>
              <a:t>potential IDs</a:t>
            </a:r>
            <a:r>
              <a:rPr lang="en-US" sz="2000" dirty="0"/>
              <a:t> must next be </a:t>
            </a:r>
            <a:r>
              <a:rPr lang="en-US" sz="2000" u="sng" dirty="0"/>
              <a:t>confirmed</a:t>
            </a:r>
            <a:r>
              <a:rPr lang="en-US" sz="2000" dirty="0"/>
              <a:t> to be a true ID. The “discharge” of non-IDs might be:</a:t>
            </a:r>
          </a:p>
          <a:p>
            <a:pPr marL="511175"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Authorized under OKR04 or another OPDES or NPDES permit.</a:t>
            </a:r>
          </a:p>
          <a:p>
            <a:pPr marL="511175"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Natural flows (ground water seeps, springs, etc.)</a:t>
            </a:r>
          </a:p>
          <a:p>
            <a:pPr marL="511175"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Natural environmental conditions (cloudiness, color, odor)</a:t>
            </a:r>
          </a:p>
          <a:p>
            <a:pPr marL="511175" lvl="1">
              <a:spcBef>
                <a:spcPts val="6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Intermittent or single episode that is no longer present or evident.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u="sng" dirty="0"/>
              <a:t>Confirming a true ID</a:t>
            </a:r>
            <a:r>
              <a:rPr lang="en-US" sz="2000" dirty="0"/>
              <a:t> triggers the full 7-step IDDE sequence.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34DEF-2E76-FADA-B563-CA203684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8961" y="6248400"/>
            <a:ext cx="578274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4538"/>
            <a:ext cx="7917263" cy="1033669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“DWFS” References in OKR04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99485" cy="4810862"/>
          </a:xfrm>
        </p:spPr>
        <p:txBody>
          <a:bodyPr anchor="ctr">
            <a:normAutofit/>
          </a:bodyPr>
          <a:lstStyle/>
          <a:p>
            <a:pPr marL="91440" indent="0">
              <a:spcBef>
                <a:spcPts val="1200"/>
              </a:spcBef>
              <a:buNone/>
            </a:pPr>
            <a:r>
              <a:rPr lang="en-US" sz="2100" b="1" dirty="0"/>
              <a:t>MCM-3 Parts V.C.3.a.i – viii</a:t>
            </a:r>
            <a:r>
              <a:rPr lang="en-US" sz="2100" dirty="0"/>
              <a:t>  intermingles DWFS with “source-tracking”.</a:t>
            </a:r>
            <a:endParaRPr lang="en-US" sz="2100" b="1" dirty="0"/>
          </a:p>
          <a:p>
            <a:pPr marL="91440" indent="0">
              <a:spcBef>
                <a:spcPts val="1200"/>
              </a:spcBef>
              <a:buNone/>
            </a:pPr>
            <a:r>
              <a:rPr lang="en-US" sz="2100" b="1" dirty="0"/>
              <a:t>Part I</a:t>
            </a:r>
            <a:r>
              <a:rPr lang="en-US" sz="2100" dirty="0"/>
              <a:t>: Definitions and Acronyms – no definition of DWFS.</a:t>
            </a:r>
          </a:p>
          <a:p>
            <a:pPr marL="91440" indent="0">
              <a:spcBef>
                <a:spcPts val="1200"/>
              </a:spcBef>
              <a:buNone/>
            </a:pPr>
            <a:r>
              <a:rPr lang="en-US" sz="2100" dirty="0"/>
              <a:t>OKR04’s references to “</a:t>
            </a:r>
            <a:r>
              <a:rPr lang="en-US" sz="2100" i="1" dirty="0"/>
              <a:t>Dry Weather Field Screening</a:t>
            </a:r>
            <a:r>
              <a:rPr lang="en-US" sz="2100" dirty="0"/>
              <a:t>” and “</a:t>
            </a:r>
            <a:r>
              <a:rPr lang="en-US" sz="2100" i="1" dirty="0"/>
              <a:t>DWFS</a:t>
            </a:r>
            <a:r>
              <a:rPr lang="en-US" sz="2100" dirty="0"/>
              <a:t>” are:</a:t>
            </a:r>
          </a:p>
          <a:p>
            <a:pPr marL="628650" lvl="1">
              <a:spcBef>
                <a:spcPts val="12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Part IV.B.1.d.ii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requires DWFS program update for TMDLs.</a:t>
            </a:r>
          </a:p>
          <a:p>
            <a:pPr marL="628650" lvl="1">
              <a:spcBef>
                <a:spcPts val="12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Part V.C.3.a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requires your IDDE program (MCM-3) to include DWFS.</a:t>
            </a:r>
          </a:p>
          <a:p>
            <a:pPr marL="628650" lvl="1">
              <a:spcBef>
                <a:spcPts val="12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Part V.C.3.a.v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lists DWFS inspection frequencies by MS4 Category.</a:t>
            </a:r>
          </a:p>
          <a:p>
            <a:pPr marL="628650" lvl="1">
              <a:spcBef>
                <a:spcPts val="12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Exhibit II, Table 2-1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repeats the MCM-3 DWFS requirements.</a:t>
            </a:r>
          </a:p>
          <a:p>
            <a:pPr marL="628650" lvl="1">
              <a:spcBef>
                <a:spcPts val="1200"/>
              </a:spcBef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Parts V.C.3.a.i – viii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lists actions to take to implement the MCM-3 IDDE program, including DWFS.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0662" y="6216171"/>
            <a:ext cx="334434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6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1352" y="799217"/>
            <a:ext cx="2200313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90" y="1219200"/>
            <a:ext cx="2519310" cy="178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MCM-3: DWFS Inspection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30" y="3355131"/>
            <a:ext cx="2506881" cy="182631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1800" i="1" dirty="0"/>
              <a:t>Previous OKR04 did not specify frequency of conducting Dry Weather Field Screening (DWFS) inspections.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3825" y="6248400"/>
            <a:ext cx="771525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E794493-AC3B-410B-BF08-4C1E37F6A2A0}" type="slidenum">
              <a:rPr lang="en-US" sz="24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BA760-C096-4A6F-98B6-EFC2583D4938}"/>
              </a:ext>
            </a:extLst>
          </p:cNvPr>
          <p:cNvSpPr txBox="1"/>
          <p:nvPr/>
        </p:nvSpPr>
        <p:spPr>
          <a:xfrm>
            <a:off x="3500040" y="880942"/>
            <a:ext cx="472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OKR04 Table V-4</a:t>
            </a:r>
            <a:r>
              <a:rPr lang="en-US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: 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Minimum Frequency of Dry Weather Field Screening</a:t>
            </a:r>
            <a:r>
              <a:rPr lang="en-US" dirty="0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BE7099-CC23-4902-852B-C254AC41F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85802"/>
              </p:ext>
            </p:extLst>
          </p:nvPr>
        </p:nvGraphicFramePr>
        <p:xfrm>
          <a:off x="3509006" y="1687325"/>
          <a:ext cx="5177794" cy="2884676"/>
        </p:xfrm>
        <a:graphic>
          <a:graphicData uri="http://schemas.openxmlformats.org/drawingml/2006/table">
            <a:tbl>
              <a:tblPr firstRow="1" bandRow="1"/>
              <a:tblGrid>
                <a:gridCol w="1315927">
                  <a:extLst>
                    <a:ext uri="{9D8B030D-6E8A-4147-A177-3AD203B41FA5}">
                      <a16:colId xmlns:a16="http://schemas.microsoft.com/office/drawing/2014/main" val="3322961687"/>
                    </a:ext>
                  </a:extLst>
                </a:gridCol>
                <a:gridCol w="1287289">
                  <a:extLst>
                    <a:ext uri="{9D8B030D-6E8A-4147-A177-3AD203B41FA5}">
                      <a16:colId xmlns:a16="http://schemas.microsoft.com/office/drawing/2014/main" val="2050632483"/>
                    </a:ext>
                  </a:extLst>
                </a:gridCol>
                <a:gridCol w="1287289">
                  <a:extLst>
                    <a:ext uri="{9D8B030D-6E8A-4147-A177-3AD203B41FA5}">
                      <a16:colId xmlns:a16="http://schemas.microsoft.com/office/drawing/2014/main" val="711203978"/>
                    </a:ext>
                  </a:extLst>
                </a:gridCol>
                <a:gridCol w="1287289">
                  <a:extLst>
                    <a:ext uri="{9D8B030D-6E8A-4147-A177-3AD203B41FA5}">
                      <a16:colId xmlns:a16="http://schemas.microsoft.com/office/drawing/2014/main" val="2181575155"/>
                    </a:ext>
                  </a:extLst>
                </a:gridCol>
              </a:tblGrid>
              <a:tr h="650184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739" marR="10739" marT="1073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1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2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Category 3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09982"/>
                  </a:ext>
                </a:extLst>
              </a:tr>
              <a:tr h="984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DWFS at all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identified outfalls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 per year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 per year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 per year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41206"/>
                  </a:ext>
                </a:extLst>
              </a:tr>
              <a:tr h="1249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DWFS at high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priority areas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 per year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per year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Once per year</a:t>
                      </a:r>
                    </a:p>
                  </a:txBody>
                  <a:tcPr marL="10739" marR="10739" marT="10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8953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E3ACAD-B7CB-4F22-9589-B6CA699C0E5F}"/>
              </a:ext>
            </a:extLst>
          </p:cNvPr>
          <p:cNvSpPr txBox="1">
            <a:spLocks/>
          </p:cNvSpPr>
          <p:nvPr/>
        </p:nvSpPr>
        <p:spPr>
          <a:xfrm>
            <a:off x="3500040" y="4756796"/>
            <a:ext cx="5010668" cy="76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en-US" sz="1600" dirty="0"/>
              <a:t>Note 1: The number of outfalls screened shall be rounded up to the nearest integer.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0160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409036"/>
            <a:ext cx="3913416" cy="1429239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Purpose of DWFS Inspecting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737" y="1981200"/>
            <a:ext cx="4210311" cy="449580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cs typeface="Times New Roman" pitchFamily="18" charset="0"/>
              </a:rPr>
              <a:t>Dry weather means no runoff.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cs typeface="Times New Roman" pitchFamily="18" charset="0"/>
              </a:rPr>
              <a:t>MS4 “outfalls” should not flow.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cs typeface="Times New Roman" pitchFamily="18" charset="0"/>
              </a:rPr>
              <a:t>DWFS flows at outfalls mean potential illicit discharges.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cs typeface="Times New Roman" pitchFamily="18" charset="0"/>
              </a:rPr>
              <a:t>DWFS flows trigger “Source Tracking” inspections.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cs typeface="Times New Roman" pitchFamily="18" charset="0"/>
              </a:rPr>
              <a:t>You might identify the illicit discharge source with DWFS, but mostly DWFS triggers a Source-Tracking inspection.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IMGP0837 Ark"/>
          <p:cNvPicPr>
            <a:picLocks noChangeAspect="1" noChangeArrowheads="1"/>
          </p:cNvPicPr>
          <p:nvPr/>
        </p:nvPicPr>
        <p:blipFill rotWithShape="1">
          <a:blip r:embed="rId3" cstate="print"/>
          <a:srcRect l="23327" r="13838" b="-3"/>
          <a:stretch/>
        </p:blipFill>
        <p:spPr bwMode="auto">
          <a:xfrm>
            <a:off x="5061858" y="573678"/>
            <a:ext cx="3827405" cy="552232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7862065" y="6248400"/>
            <a:ext cx="824735" cy="365125"/>
          </a:xfrm>
          <a:prstGeom prst="rect">
            <a:avLst/>
          </a:prstGeom>
        </p:spPr>
        <p:txBody>
          <a:bodyPr vert="horz" lIns="0" tIns="0" rIns="0" bIns="0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A2D6804-830D-471E-AE8B-0413E06AEFE6}" type="slidenum">
              <a:rPr lang="en-US" sz="20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0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2619</Words>
  <Application>Microsoft Office PowerPoint</Application>
  <PresentationFormat>On-screen Show (4:3)</PresentationFormat>
  <Paragraphs>288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Tw Cen MT</vt:lpstr>
      <vt:lpstr>Office Theme</vt:lpstr>
      <vt:lpstr>MCM-3 Monitoring: DWFS and IDDE Procedures</vt:lpstr>
      <vt:lpstr>OKR04 MCM-3 IDDE Requirements</vt:lpstr>
      <vt:lpstr>OKR04 MCM-3 IDDE Requirements</vt:lpstr>
      <vt:lpstr>7 Steps of MCM-3 IDDE Implementation</vt:lpstr>
      <vt:lpstr>Dry Weather Field Screening        (DWFS)  An Integral Part of the  MCM-3 IDDE Program</vt:lpstr>
      <vt:lpstr>Step 1:  Discovery (Includes DWFS)</vt:lpstr>
      <vt:lpstr>“DWFS” References in OKR04</vt:lpstr>
      <vt:lpstr>MCM-3: DWFS Inspection Frequency</vt:lpstr>
      <vt:lpstr>Purpose of DWFS Inspecting</vt:lpstr>
      <vt:lpstr>Defining            Dry Weather</vt:lpstr>
      <vt:lpstr>Defining “Outfalls”</vt:lpstr>
      <vt:lpstr>Proper Number of DWFS Outfalls</vt:lpstr>
      <vt:lpstr>Selecting DWFS Outfalls</vt:lpstr>
      <vt:lpstr>Site Location Records</vt:lpstr>
      <vt:lpstr>When To Go Out</vt:lpstr>
      <vt:lpstr>Play Detective</vt:lpstr>
      <vt:lpstr>Existing Water Chemistry Data</vt:lpstr>
      <vt:lpstr>Preparing for DWFS Inspections</vt:lpstr>
      <vt:lpstr>Field Observations</vt:lpstr>
      <vt:lpstr>DWFS Leads to Source-Tracking</vt:lpstr>
      <vt:lpstr>IDDE Next Steps After Discovery  Confirmation Characterization  Source Identification</vt:lpstr>
      <vt:lpstr>7 Steps of MCM-3 IDDE Implementation</vt:lpstr>
      <vt:lpstr>Steps Needed After Discovery</vt:lpstr>
      <vt:lpstr>Step 2: Confirmation</vt:lpstr>
      <vt:lpstr>Confirmation Procedures</vt:lpstr>
      <vt:lpstr>Confirmation Suggestions</vt:lpstr>
      <vt:lpstr>Step 3:  Characterization </vt:lpstr>
      <vt:lpstr>Step 4:  Source Identification</vt:lpstr>
      <vt:lpstr>Steps 5 &amp; 6:  Enforcement And Cleanup</vt:lpstr>
      <vt:lpstr>Step 7:  Verification  (of Cleanup)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Weather Field Screening (DWFS) Overview</dc:title>
  <dc:creator>Richard Smith</dc:creator>
  <cp:lastModifiedBy>Seaman, Vernon</cp:lastModifiedBy>
  <cp:revision>125</cp:revision>
  <dcterms:created xsi:type="dcterms:W3CDTF">2020-12-08T22:12:30Z</dcterms:created>
  <dcterms:modified xsi:type="dcterms:W3CDTF">2022-05-17T20:36:00Z</dcterms:modified>
</cp:coreProperties>
</file>